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1"/>
  </p:sldMasterIdLst>
  <p:sldIdLst>
    <p:sldId id="256" r:id="rId2"/>
    <p:sldId id="264" r:id="rId3"/>
    <p:sldId id="257" r:id="rId4"/>
    <p:sldId id="258" r:id="rId5"/>
    <p:sldId id="271" r:id="rId6"/>
    <p:sldId id="272" r:id="rId7"/>
    <p:sldId id="273" r:id="rId8"/>
    <p:sldId id="274" r:id="rId9"/>
    <p:sldId id="275" r:id="rId10"/>
    <p:sldId id="260" r:id="rId11"/>
    <p:sldId id="276" r:id="rId12"/>
    <p:sldId id="265" r:id="rId13"/>
    <p:sldId id="277" r:id="rId14"/>
    <p:sldId id="278" r:id="rId15"/>
    <p:sldId id="279" r:id="rId16"/>
    <p:sldId id="280" r:id="rId17"/>
    <p:sldId id="281" r:id="rId18"/>
    <p:sldId id="282" r:id="rId19"/>
    <p:sldId id="284" r:id="rId20"/>
    <p:sldId id="283" r:id="rId21"/>
    <p:sldId id="285" r:id="rId22"/>
    <p:sldId id="286" r:id="rId23"/>
    <p:sldId id="270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9090AEE7-AA4C-4694-AE97-4CDF9083A0AD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CA79773A-9577-49E6-9B1C-E1967DB179B5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131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AEE7-AA4C-4694-AE97-4CDF9083A0AD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773A-9577-49E6-9B1C-E1967DB179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532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AEE7-AA4C-4694-AE97-4CDF9083A0AD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773A-9577-49E6-9B1C-E1967DB179B5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0618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AEE7-AA4C-4694-AE97-4CDF9083A0AD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773A-9577-49E6-9B1C-E1967DB179B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9054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AEE7-AA4C-4694-AE97-4CDF9083A0AD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773A-9577-49E6-9B1C-E1967DB179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894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AEE7-AA4C-4694-AE97-4CDF9083A0AD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773A-9577-49E6-9B1C-E1967DB179B5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916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AEE7-AA4C-4694-AE97-4CDF9083A0AD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773A-9577-49E6-9B1C-E1967DB179B5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9105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AEE7-AA4C-4694-AE97-4CDF9083A0AD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773A-9577-49E6-9B1C-E1967DB179B5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345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AEE7-AA4C-4694-AE97-4CDF9083A0AD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773A-9577-49E6-9B1C-E1967DB179B5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646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AEE7-AA4C-4694-AE97-4CDF9083A0AD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773A-9577-49E6-9B1C-E1967DB179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13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AEE7-AA4C-4694-AE97-4CDF9083A0AD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773A-9577-49E6-9B1C-E1967DB179B5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395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AEE7-AA4C-4694-AE97-4CDF9083A0AD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773A-9577-49E6-9B1C-E1967DB179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76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AEE7-AA4C-4694-AE97-4CDF9083A0AD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773A-9577-49E6-9B1C-E1967DB179B5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074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AEE7-AA4C-4694-AE97-4CDF9083A0AD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773A-9577-49E6-9B1C-E1967DB179B5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04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AEE7-AA4C-4694-AE97-4CDF9083A0AD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773A-9577-49E6-9B1C-E1967DB179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63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AEE7-AA4C-4694-AE97-4CDF9083A0AD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773A-9577-49E6-9B1C-E1967DB179B5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309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AEE7-AA4C-4694-AE97-4CDF9083A0AD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773A-9577-49E6-9B1C-E1967DB179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12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090AEE7-AA4C-4694-AE97-4CDF9083A0AD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A79773A-9577-49E6-9B1C-E1967DB179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927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4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12007" y="162233"/>
            <a:ext cx="8825658" cy="97339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 Н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Плевицкой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731045" y="5766618"/>
            <a:ext cx="2912314" cy="914401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Подготовила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Галкина Ю.В.</a:t>
            </a:r>
            <a:endParaRPr lang="ru-RU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МБДОУ «Детский сад №112»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887" y="1135627"/>
            <a:ext cx="8142942" cy="4734231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026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704">
        <p:dissolve/>
      </p:transition>
    </mc:Choice>
    <mc:Fallback xmlns="">
      <p:transition spd="slow" advTm="7704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70154" y="663575"/>
            <a:ext cx="5796117" cy="1342206"/>
          </a:xfrm>
        </p:spPr>
        <p:txBody>
          <a:bodyPr>
            <a:noAutofit/>
          </a:bodyPr>
          <a:lstStyle/>
          <a:p>
            <a:r>
              <a:rPr lang="ru-RU" sz="5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Экспонаты </a:t>
            </a:r>
            <a:r>
              <a:rPr lang="ru-RU" sz="5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музея</a:t>
            </a:r>
            <a:endParaRPr lang="ru-RU" sz="5200" dirty="0"/>
          </a:p>
        </p:txBody>
      </p:sp>
      <p:sp>
        <p:nvSpPr>
          <p:cNvPr id="3" name="Текст 2"/>
          <p:cNvSpPr>
            <a:spLocks noGrp="1"/>
          </p:cNvSpPr>
          <p:nvPr>
            <p:ph idx="4294967295"/>
          </p:nvPr>
        </p:nvSpPr>
        <p:spPr>
          <a:xfrm>
            <a:off x="870154" y="1814052"/>
            <a:ext cx="5899356" cy="449784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 smtClean="0">
                <a:solidFill>
                  <a:schemeClr val="tx1"/>
                </a:solidFill>
              </a:rPr>
              <a:t>     Музей </a:t>
            </a:r>
            <a:r>
              <a:rPr lang="ru-RU" b="1" dirty="0">
                <a:solidFill>
                  <a:schemeClr val="tx1"/>
                </a:solidFill>
              </a:rPr>
              <a:t>небольшой, но </a:t>
            </a:r>
            <a:r>
              <a:rPr lang="ru-RU" b="1" dirty="0" smtClean="0">
                <a:solidFill>
                  <a:schemeClr val="tx1"/>
                </a:solidFill>
              </a:rPr>
              <a:t>уютный. </a:t>
            </a:r>
            <a:r>
              <a:rPr lang="ru-RU" b="1" dirty="0">
                <a:solidFill>
                  <a:schemeClr val="tx1"/>
                </a:solidFill>
              </a:rPr>
              <a:t>О</a:t>
            </a:r>
            <a:r>
              <a:rPr lang="ru-RU" b="1" dirty="0" smtClean="0">
                <a:solidFill>
                  <a:schemeClr val="tx1"/>
                </a:solidFill>
              </a:rPr>
              <a:t>чень </a:t>
            </a:r>
            <a:r>
              <a:rPr lang="ru-RU" b="1" dirty="0">
                <a:solidFill>
                  <a:schemeClr val="tx1"/>
                </a:solidFill>
              </a:rPr>
              <a:t>интересно представлены все экспозиции, которые рассказывают об основных этапах жизни Плевицкой</a:t>
            </a:r>
            <a:r>
              <a:rPr lang="ru-RU" b="1" dirty="0" smtClean="0">
                <a:solidFill>
                  <a:schemeClr val="tx1"/>
                </a:solidFill>
              </a:rPr>
              <a:t>. </a:t>
            </a:r>
            <a:r>
              <a:rPr lang="ru-RU" b="1" dirty="0">
                <a:solidFill>
                  <a:schemeClr val="tx1"/>
                </a:solidFill>
              </a:rPr>
              <a:t>Родилась Надежда в </a:t>
            </a:r>
            <a:r>
              <a:rPr lang="ru-RU" b="1" dirty="0" smtClean="0">
                <a:solidFill>
                  <a:schemeClr val="tx1"/>
                </a:solidFill>
              </a:rPr>
              <a:t>1884 году </a:t>
            </a:r>
            <a:r>
              <a:rPr lang="ru-RU" b="1" dirty="0">
                <a:solidFill>
                  <a:schemeClr val="tx1"/>
                </a:solidFill>
              </a:rPr>
              <a:t>в селе </a:t>
            </a:r>
            <a:r>
              <a:rPr lang="ru-RU" b="1" dirty="0" smtClean="0">
                <a:solidFill>
                  <a:schemeClr val="tx1"/>
                </a:solidFill>
              </a:rPr>
              <a:t>1е Винниково </a:t>
            </a:r>
            <a:r>
              <a:rPr lang="ru-RU" b="1" dirty="0">
                <a:solidFill>
                  <a:schemeClr val="tx1"/>
                </a:solidFill>
              </a:rPr>
              <a:t>в крестьянской семье. З</a:t>
            </a:r>
            <a:r>
              <a:rPr lang="ru-RU" b="1" dirty="0" smtClean="0">
                <a:solidFill>
                  <a:schemeClr val="tx1"/>
                </a:solidFill>
              </a:rPr>
              <a:t>десь </a:t>
            </a:r>
            <a:r>
              <a:rPr lang="ru-RU" b="1" dirty="0">
                <a:solidFill>
                  <a:schemeClr val="tx1"/>
                </a:solidFill>
              </a:rPr>
              <a:t>прошло ее босоногое детство, в </a:t>
            </a:r>
            <a:r>
              <a:rPr lang="ru-RU" b="1" dirty="0" smtClean="0">
                <a:solidFill>
                  <a:schemeClr val="tx1"/>
                </a:solidFill>
              </a:rPr>
              <a:t>котором </a:t>
            </a:r>
            <a:r>
              <a:rPr lang="ru-RU" b="1" dirty="0">
                <a:solidFill>
                  <a:schemeClr val="tx1"/>
                </a:solidFill>
              </a:rPr>
              <a:t>самым примечательным было ее участие в сельских праздниках и пение песен вместе с сельчанами.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451" y="939899"/>
            <a:ext cx="3731342" cy="5140186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180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6564">
        <p:dissolve/>
      </p:transition>
    </mc:Choice>
    <mc:Fallback xmlns="">
      <p:transition spd="slow" advTm="66564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445342" y="663575"/>
            <a:ext cx="8905158" cy="1165225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Экспонаты </a:t>
            </a:r>
            <a:r>
              <a:rPr lang="ru-RU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музея</a:t>
            </a: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idx="4294967295"/>
          </p:nvPr>
        </p:nvSpPr>
        <p:spPr>
          <a:xfrm>
            <a:off x="988142" y="1828800"/>
            <a:ext cx="4866968" cy="4483100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tx1"/>
                </a:solidFill>
              </a:rPr>
              <a:t>       Детство прошло в крестьянской избе, на лугах, в крестьянском труде. </a:t>
            </a:r>
            <a:r>
              <a:rPr lang="ru-RU" b="1" dirty="0">
                <a:solidFill>
                  <a:schemeClr val="tx1"/>
                </a:solidFill>
              </a:rPr>
              <a:t>Была, конечно, и работа по </a:t>
            </a:r>
            <a:r>
              <a:rPr lang="ru-RU" b="1" dirty="0" smtClean="0">
                <a:solidFill>
                  <a:schemeClr val="tx1"/>
                </a:solidFill>
              </a:rPr>
              <a:t>дому. </a:t>
            </a:r>
            <a:r>
              <a:rPr lang="ru-RU" b="1" dirty="0">
                <a:solidFill>
                  <a:schemeClr val="tx1"/>
                </a:solidFill>
              </a:rPr>
              <a:t>И все это в сопровождении </a:t>
            </a:r>
            <a:r>
              <a:rPr lang="ru-RU" b="1" dirty="0" smtClean="0">
                <a:solidFill>
                  <a:schemeClr val="tx1"/>
                </a:solidFill>
              </a:rPr>
              <a:t>песен: </a:t>
            </a:r>
            <a:r>
              <a:rPr lang="ru-RU" b="1" dirty="0">
                <a:solidFill>
                  <a:schemeClr val="tx1"/>
                </a:solidFill>
              </a:rPr>
              <a:t>особенных, оригинальных, характерных только для этого самобытного села Винниково</a:t>
            </a:r>
            <a:r>
              <a:rPr lang="ru-RU" b="1" dirty="0" smtClean="0">
                <a:solidFill>
                  <a:schemeClr val="tx1"/>
                </a:solidFill>
              </a:rPr>
              <a:t>…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       О детстве певицы также свидетельствуют экспонаты музея.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069" y="1961534"/>
            <a:ext cx="5117692" cy="3886479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519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6564">
        <p:dissolve/>
      </p:transition>
    </mc:Choice>
    <mc:Fallback xmlns="">
      <p:transition spd="slow" advTm="66564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07574" y="982663"/>
            <a:ext cx="8436078" cy="1023117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Село Винниково</a:t>
            </a:r>
            <a:endParaRPr lang="ru-RU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4294967295"/>
          </p:nvPr>
        </p:nvSpPr>
        <p:spPr>
          <a:xfrm>
            <a:off x="1150373" y="2261964"/>
            <a:ext cx="5117691" cy="3711799"/>
          </a:xfrm>
        </p:spPr>
        <p:txBody>
          <a:bodyPr>
            <a:normAutofit fontScale="47500" lnSpcReduction="20000"/>
          </a:bodyPr>
          <a:lstStyle/>
          <a:p>
            <a:pPr marL="0" indent="0" algn="just">
              <a:buNone/>
            </a:pPr>
            <a:r>
              <a:rPr lang="ru-RU" sz="4400" b="1" dirty="0" smtClean="0">
                <a:solidFill>
                  <a:schemeClr val="tx1"/>
                </a:solidFill>
              </a:rPr>
              <a:t>        Экспозиция </a:t>
            </a:r>
            <a:r>
              <a:rPr lang="ru-RU" sz="4400" b="1" dirty="0">
                <a:solidFill>
                  <a:schemeClr val="tx1"/>
                </a:solidFill>
              </a:rPr>
              <a:t>начинается с истории ее родного села Винникова, в котором в </a:t>
            </a:r>
            <a:r>
              <a:rPr lang="ru-RU" sz="4400" b="1" dirty="0" smtClean="0">
                <a:solidFill>
                  <a:schemeClr val="tx1"/>
                </a:solidFill>
              </a:rPr>
              <a:t>18-19 веках </a:t>
            </a:r>
            <a:r>
              <a:rPr lang="ru-RU" sz="4400" b="1" dirty="0">
                <a:solidFill>
                  <a:schemeClr val="tx1"/>
                </a:solidFill>
              </a:rPr>
              <a:t>жили в основном однодворцы Винниковы да Евдокимовы. Это уж позднее в селе появились и другие фамилии</a:t>
            </a:r>
            <a:r>
              <a:rPr lang="ru-RU" sz="4400" b="1" dirty="0" smtClean="0">
                <a:solidFill>
                  <a:schemeClr val="tx1"/>
                </a:solidFill>
              </a:rPr>
              <a:t>. Надежду по двору называли Дёжкой, а фамилия её была тоже Винникова. В селе располагался и сохранился в настоящие дни действующий Храм Троицы Живоначальной, в котором и крестили певицу. При Храме была церковно-приходская школа.</a:t>
            </a:r>
            <a:endParaRPr lang="ru-RU" sz="4400" b="1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321" y="2261964"/>
            <a:ext cx="4395019" cy="3296264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834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3455">
        <p:dissolve/>
      </p:transition>
    </mc:Choice>
    <mc:Fallback xmlns="">
      <p:transition spd="slow" advTm="33455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887794" y="722671"/>
            <a:ext cx="8922774" cy="766916"/>
          </a:xfrm>
        </p:spPr>
        <p:txBody>
          <a:bodyPr>
            <a:noAutofit/>
          </a:bodyPr>
          <a:lstStyle/>
          <a:p>
            <a:r>
              <a:rPr lang="ru-RU" sz="4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Храм Троицы Живоначальной</a:t>
            </a:r>
            <a:endParaRPr lang="ru-RU" sz="4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27" y="1474022"/>
            <a:ext cx="3409334" cy="454577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783" y="1489587"/>
            <a:ext cx="6603987" cy="4530213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15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3455">
        <p:dissolve/>
      </p:transition>
    </mc:Choice>
    <mc:Fallback xmlns="">
      <p:transition spd="slow" advTm="33455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07574" y="722671"/>
            <a:ext cx="8834284" cy="870155"/>
          </a:xfrm>
        </p:spPr>
        <p:txBody>
          <a:bodyPr>
            <a:noAutofit/>
          </a:bodyPr>
          <a:lstStyle/>
          <a:p>
            <a:r>
              <a:rPr lang="ru-RU" sz="5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Дом-терем певицы</a:t>
            </a:r>
            <a:endParaRPr lang="ru-RU" sz="5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4294967295"/>
          </p:nvPr>
        </p:nvSpPr>
        <p:spPr>
          <a:xfrm>
            <a:off x="958645" y="1710814"/>
            <a:ext cx="5088194" cy="426295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 smtClean="0">
                <a:solidFill>
                  <a:schemeClr val="tx1"/>
                </a:solidFill>
              </a:rPr>
              <a:t>      В одной из частей музея </a:t>
            </a:r>
            <a:r>
              <a:rPr lang="ru-RU" b="1" dirty="0">
                <a:solidFill>
                  <a:schemeClr val="tx1"/>
                </a:solidFill>
              </a:rPr>
              <a:t>показан дом-терем </a:t>
            </a:r>
            <a:r>
              <a:rPr lang="ru-RU" b="1" dirty="0" smtClean="0">
                <a:solidFill>
                  <a:schemeClr val="tx1"/>
                </a:solidFill>
              </a:rPr>
              <a:t>великой певицы </a:t>
            </a:r>
            <a:r>
              <a:rPr lang="ru-RU" b="1" dirty="0">
                <a:solidFill>
                  <a:schemeClr val="tx1"/>
                </a:solidFill>
              </a:rPr>
              <a:t>(акварель Г.А. Каминского). Она построила его </a:t>
            </a:r>
            <a:r>
              <a:rPr lang="ru-RU" b="1" dirty="0" smtClean="0">
                <a:solidFill>
                  <a:schemeClr val="tx1"/>
                </a:solidFill>
              </a:rPr>
              <a:t>именно в родном селе, </a:t>
            </a:r>
            <a:r>
              <a:rPr lang="ru-RU" b="1" dirty="0">
                <a:solidFill>
                  <a:schemeClr val="tx1"/>
                </a:solidFill>
              </a:rPr>
              <a:t>хотя ей предлагали участки и под Питером, и под Москвой, и в Крыму, и на Кавказе. От дома, разрушенного в годы войны, сохранились фрагменты бревен, кирпичей, камень брусчатки</a:t>
            </a:r>
            <a:r>
              <a:rPr lang="ru-RU" b="1" dirty="0" smtClean="0">
                <a:solidFill>
                  <a:schemeClr val="tx1"/>
                </a:solidFill>
              </a:rPr>
              <a:t>. 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064" y="1843547"/>
            <a:ext cx="5079897" cy="3849329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974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3455">
        <p:dissolve/>
      </p:transition>
    </mc:Choice>
    <mc:Fallback xmlns="">
      <p:transition spd="slow" advTm="33455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07574" y="722671"/>
            <a:ext cx="8834284" cy="870155"/>
          </a:xfrm>
        </p:spPr>
        <p:txBody>
          <a:bodyPr>
            <a:noAutofit/>
          </a:bodyPr>
          <a:lstStyle/>
          <a:p>
            <a:r>
              <a:rPr lang="ru-RU" sz="5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Винниковская средняя школа</a:t>
            </a:r>
            <a:endParaRPr lang="ru-RU" sz="5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4294967295"/>
          </p:nvPr>
        </p:nvSpPr>
        <p:spPr>
          <a:xfrm>
            <a:off x="1135626" y="1592827"/>
            <a:ext cx="9822425" cy="100289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b="1" dirty="0" smtClean="0">
                <a:solidFill>
                  <a:schemeClr val="tx1"/>
                </a:solidFill>
              </a:rPr>
              <a:t>На остатках фундамента дома певицы построена ныне действующая Винниковская средняя общеобразовательная школа. Сохранились ели, посаженные руками Надежды Васильевны.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626" y="2595717"/>
            <a:ext cx="4572000" cy="3429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545" y="2595717"/>
            <a:ext cx="5038989" cy="3429000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199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3455">
        <p:dissolve/>
      </p:transition>
    </mc:Choice>
    <mc:Fallback xmlns="">
      <p:transition spd="slow" advTm="33455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07574" y="722671"/>
            <a:ext cx="8834284" cy="870155"/>
          </a:xfrm>
        </p:spPr>
        <p:txBody>
          <a:bodyPr>
            <a:noAutofit/>
          </a:bodyPr>
          <a:lstStyle/>
          <a:p>
            <a:r>
              <a:rPr lang="ru-RU" sz="5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Винниковская средняя школа</a:t>
            </a:r>
            <a:endParaRPr lang="ru-RU" sz="5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4294967295"/>
          </p:nvPr>
        </p:nvSpPr>
        <p:spPr>
          <a:xfrm>
            <a:off x="1135626" y="1592827"/>
            <a:ext cx="9822425" cy="1002890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b="1" dirty="0" smtClean="0">
                <a:solidFill>
                  <a:schemeClr val="tx1"/>
                </a:solidFill>
              </a:rPr>
              <a:t>Также дожила до наших дней и липовая аллея у школы, которую сажала певица у своего дома. Во дворе школы организован «Музыкальный парк».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626" y="2485103"/>
            <a:ext cx="4739148" cy="355436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838" y="2485103"/>
            <a:ext cx="5182424" cy="3554361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982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3455">
        <p:dissolve/>
      </p:transition>
    </mc:Choice>
    <mc:Fallback xmlns="">
      <p:transition spd="slow" advTm="33455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94968" y="722671"/>
            <a:ext cx="7034980" cy="870155"/>
          </a:xfrm>
        </p:spPr>
        <p:txBody>
          <a:bodyPr>
            <a:noAutofit/>
          </a:bodyPr>
          <a:lstStyle/>
          <a:p>
            <a:r>
              <a:rPr lang="ru-RU" sz="3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Памятник во дворе школы</a:t>
            </a:r>
            <a:endParaRPr lang="ru-RU" sz="3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4294967295"/>
          </p:nvPr>
        </p:nvSpPr>
        <p:spPr>
          <a:xfrm>
            <a:off x="1135625" y="1814051"/>
            <a:ext cx="5442156" cy="4188543"/>
          </a:xfrm>
        </p:spPr>
        <p:txBody>
          <a:bodyPr>
            <a:normAutofit fontScale="92500"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tx1"/>
                </a:solidFill>
              </a:rPr>
              <a:t>       Во дворе школы в 1998 году установлен памятник великой певице. Его автором является известный скульптор Вячеслав Михайлович Клыков.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chemeClr val="tx1"/>
                </a:solidFill>
              </a:rPr>
              <a:t>Певица представлена в полный рост, опирается на колонну с виноградными гроздьями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tx1"/>
                </a:solidFill>
              </a:rPr>
              <a:t>       Когда </a:t>
            </a:r>
            <a:r>
              <a:rPr lang="ru-RU" b="1" dirty="0">
                <a:solidFill>
                  <a:schemeClr val="tx1"/>
                </a:solidFill>
              </a:rPr>
              <a:t>на певческий концерт «</a:t>
            </a:r>
            <a:r>
              <a:rPr lang="ru-RU" b="1" dirty="0" smtClean="0">
                <a:solidFill>
                  <a:schemeClr val="tx1"/>
                </a:solidFill>
              </a:rPr>
              <a:t>Дёжкин </a:t>
            </a:r>
            <a:r>
              <a:rPr lang="ru-RU" b="1" dirty="0">
                <a:solidFill>
                  <a:schemeClr val="tx1"/>
                </a:solidFill>
              </a:rPr>
              <a:t>карагод» съезжаются профессиональные и самодеятельные артисты, как живая, она встречает их во дворе школы.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868" y="722671"/>
            <a:ext cx="4070555" cy="5427406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103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3455">
        <p:dissolve/>
      </p:transition>
    </mc:Choice>
    <mc:Fallback xmlns="">
      <p:transition spd="slow" advTm="33455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94969" y="722671"/>
            <a:ext cx="5663380" cy="870155"/>
          </a:xfrm>
        </p:spPr>
        <p:txBody>
          <a:bodyPr>
            <a:noAutofit/>
          </a:bodyPr>
          <a:lstStyle/>
          <a:p>
            <a:r>
              <a:rPr lang="ru-RU" sz="3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Экскурсии </a:t>
            </a:r>
            <a:r>
              <a:rPr lang="ru-RU" sz="3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музей</a:t>
            </a:r>
            <a:endParaRPr lang="ru-RU" sz="3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4294967295"/>
          </p:nvPr>
        </p:nvSpPr>
        <p:spPr>
          <a:xfrm>
            <a:off x="914401" y="1814051"/>
            <a:ext cx="4236788" cy="418854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tx1"/>
                </a:solidFill>
              </a:rPr>
              <a:t>         Для желающих ближе познакомиться с жизнью и творчеством Надежды Плевицкой, в музее организованы обзорные экскурсии, которые проводит научный сотрудник музея Наталья Геннадьевна Щеставина.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tx1"/>
                </a:solidFill>
              </a:rPr>
              <a:t>         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2" r="10850"/>
          <a:stretch/>
        </p:blipFill>
        <p:spPr>
          <a:xfrm>
            <a:off x="5151189" y="1460091"/>
            <a:ext cx="5651385" cy="4424516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712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3455">
        <p:dissolve/>
      </p:transition>
    </mc:Choice>
    <mc:Fallback xmlns="">
      <p:transition spd="slow" advTm="33455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94969" y="471949"/>
            <a:ext cx="11253018" cy="1032386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Экскурсии </a:t>
            </a:r>
            <a:r>
              <a:rPr lang="ru-RU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музее</a:t>
            </a:r>
            <a:endParaRPr lang="ru-RU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4294967295"/>
          </p:nvPr>
        </p:nvSpPr>
        <p:spPr>
          <a:xfrm>
            <a:off x="914401" y="1814051"/>
            <a:ext cx="4689986" cy="4188543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tx1"/>
                </a:solidFill>
              </a:rPr>
              <a:t>         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4180" y="2360436"/>
            <a:ext cx="4364158" cy="268091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17900" y="2285672"/>
            <a:ext cx="4378633" cy="281596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98379" y="2289043"/>
            <a:ext cx="4376307" cy="2782598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192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3455">
        <p:dissolve/>
      </p:transition>
    </mc:Choice>
    <mc:Fallback xmlns="">
      <p:transition spd="slow" advTm="33455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1091381" y="1519083"/>
            <a:ext cx="5884605" cy="4852219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 b="1" dirty="0" smtClean="0">
                <a:solidFill>
                  <a:schemeClr val="tx1"/>
                </a:solidFill>
              </a:rPr>
              <a:t>         В </a:t>
            </a:r>
            <a:r>
              <a:rPr lang="ru-RU" sz="1900" b="1" dirty="0">
                <a:solidFill>
                  <a:schemeClr val="tx1"/>
                </a:solidFill>
              </a:rPr>
              <a:t>Курской области в селе 1е Винниково расположен музей известной русской певицы, исполнительницы русских народных песен и романсов </a:t>
            </a:r>
            <a:r>
              <a:rPr lang="ru-RU" sz="1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Надежды Васильевны Плевицкой.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 b="1" dirty="0" smtClean="0">
                <a:solidFill>
                  <a:schemeClr val="tx1"/>
                </a:solidFill>
              </a:rPr>
              <a:t>          50 </a:t>
            </a:r>
            <a:r>
              <a:rPr lang="ru-RU" sz="1900" b="1" dirty="0">
                <a:solidFill>
                  <a:schemeClr val="tx1"/>
                </a:solidFill>
              </a:rPr>
              <a:t>лет назад в школе села </a:t>
            </a:r>
            <a:r>
              <a:rPr lang="ru-RU" sz="1900" b="1" dirty="0" smtClean="0">
                <a:solidFill>
                  <a:schemeClr val="tx1"/>
                </a:solidFill>
              </a:rPr>
              <a:t>Винниково, на малой Родине </a:t>
            </a:r>
            <a:r>
              <a:rPr lang="ru-RU" sz="1900" b="1" dirty="0">
                <a:solidFill>
                  <a:schemeClr val="tx1"/>
                </a:solidFill>
              </a:rPr>
              <a:t>нашей талантливой землячки по инициативе учителя истории Лидии Сергеевны </a:t>
            </a:r>
            <a:r>
              <a:rPr lang="ru-RU" sz="1900" b="1" dirty="0" smtClean="0">
                <a:solidFill>
                  <a:schemeClr val="tx1"/>
                </a:solidFill>
              </a:rPr>
              <a:t>Евдокимовой, был организован школьный музей Дёжки Винниковой (так называли её домашние). Этот </a:t>
            </a:r>
            <a:r>
              <a:rPr lang="ru-RU" sz="1900" b="1" dirty="0">
                <a:solidFill>
                  <a:schemeClr val="tx1"/>
                </a:solidFill>
              </a:rPr>
              <a:t>музей «собирался» годами. </a:t>
            </a:r>
            <a:r>
              <a:rPr lang="ru-RU" sz="1900" b="1" dirty="0" smtClean="0">
                <a:solidFill>
                  <a:schemeClr val="tx1"/>
                </a:solidFill>
              </a:rPr>
              <a:t>Вначале </a:t>
            </a:r>
            <a:r>
              <a:rPr lang="ru-RU" sz="1900" b="1" dirty="0">
                <a:solidFill>
                  <a:schemeClr val="tx1"/>
                </a:solidFill>
              </a:rPr>
              <a:t>экспонаты размещались на одном столе, потом появились </a:t>
            </a:r>
            <a:r>
              <a:rPr lang="ru-RU" sz="1900" b="1" dirty="0" smtClean="0">
                <a:solidFill>
                  <a:schemeClr val="tx1"/>
                </a:solidFill>
              </a:rPr>
              <a:t>альбомы со старинными фото, стенды.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 b="1" dirty="0" smtClean="0">
                <a:solidFill>
                  <a:schemeClr val="tx1"/>
                </a:solidFill>
              </a:rPr>
              <a:t>Но</a:t>
            </a:r>
            <a:r>
              <a:rPr lang="ru-RU" sz="1900" b="1" dirty="0">
                <a:solidFill>
                  <a:schemeClr val="tx1"/>
                </a:solidFill>
              </a:rPr>
              <a:t>, </a:t>
            </a:r>
            <a:r>
              <a:rPr lang="ru-RU" sz="1900" b="1" dirty="0" smtClean="0">
                <a:solidFill>
                  <a:schemeClr val="tx1"/>
                </a:solidFill>
              </a:rPr>
              <a:t>школьный музей – </a:t>
            </a:r>
            <a:r>
              <a:rPr lang="ru-RU" sz="1900" b="1" dirty="0">
                <a:solidFill>
                  <a:schemeClr val="tx1"/>
                </a:solidFill>
              </a:rPr>
              <a:t>это всего лишь школьный…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256502" y="486698"/>
            <a:ext cx="7344697" cy="1224116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Рождение музея</a:t>
            </a:r>
            <a:endParaRPr lang="ru-RU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703" y="1598112"/>
            <a:ext cx="4034642" cy="4404482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787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6717">
        <p:dissolve/>
      </p:transition>
    </mc:Choice>
    <mc:Fallback xmlns="">
      <p:transition spd="slow" advTm="36717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94968" y="427703"/>
            <a:ext cx="10972799" cy="1106129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Мастер-класс</a:t>
            </a:r>
            <a:endParaRPr lang="ru-RU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4294967295"/>
          </p:nvPr>
        </p:nvSpPr>
        <p:spPr>
          <a:xfrm>
            <a:off x="663676" y="1371601"/>
            <a:ext cx="11282517" cy="678425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 b="1" dirty="0" smtClean="0">
                <a:solidFill>
                  <a:schemeClr val="tx1"/>
                </a:solidFill>
              </a:rPr>
              <a:t>В музее проводят мастер-класс по созданию уникального мыла с веточками липы.</a:t>
            </a:r>
            <a:endParaRPr lang="ru-RU" sz="25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81" y="1989387"/>
            <a:ext cx="2920795" cy="389439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502" y="1989387"/>
            <a:ext cx="3118163" cy="393618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373" y="1989387"/>
            <a:ext cx="2952140" cy="3936187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363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3455">
        <p:dissolve/>
      </p:transition>
    </mc:Choice>
    <mc:Fallback xmlns="">
      <p:transition spd="slow" advTm="33455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71949" y="427703"/>
            <a:ext cx="6695768" cy="943897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Чай с блинами</a:t>
            </a:r>
            <a:endParaRPr lang="ru-RU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4294967295"/>
          </p:nvPr>
        </p:nvSpPr>
        <p:spPr>
          <a:xfrm>
            <a:off x="929148" y="1346606"/>
            <a:ext cx="2410435" cy="447900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 b="1" dirty="0" smtClean="0">
                <a:solidFill>
                  <a:schemeClr val="tx1"/>
                </a:solidFill>
              </a:rPr>
              <a:t>Необычно заканчивается посещение музея - чаепитием с блинами и вареньем за дружеской беседой и обсуждением увиденного. </a:t>
            </a:r>
            <a:endParaRPr lang="ru-RU" sz="25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566" y="1346606"/>
            <a:ext cx="3474169" cy="463222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830" y="766915"/>
            <a:ext cx="3908937" cy="5211916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144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3455">
        <p:dissolve/>
      </p:transition>
    </mc:Choice>
    <mc:Fallback xmlns="">
      <p:transition spd="slow" advTm="33455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29149" y="427703"/>
            <a:ext cx="6135328" cy="1533832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Памятник у школы</a:t>
            </a:r>
            <a:endParaRPr lang="ru-RU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4294967295"/>
          </p:nvPr>
        </p:nvSpPr>
        <p:spPr>
          <a:xfrm>
            <a:off x="929149" y="1961535"/>
            <a:ext cx="6135328" cy="4188542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 smtClean="0">
                <a:solidFill>
                  <a:schemeClr val="tx1"/>
                </a:solidFill>
              </a:rPr>
              <a:t>           Экскурсия не заканчивается посещением только лишь музея. </a:t>
            </a:r>
            <a:r>
              <a:rPr lang="ru-RU" sz="2200" b="1" dirty="0" smtClean="0">
                <a:solidFill>
                  <a:schemeClr val="tx1"/>
                </a:solidFill>
              </a:rPr>
              <a:t>Можно</a:t>
            </a:r>
            <a:r>
              <a:rPr lang="ru-RU" sz="2200" b="1" dirty="0" smtClean="0">
                <a:solidFill>
                  <a:schemeClr val="tx1"/>
                </a:solidFill>
              </a:rPr>
              <a:t> прогуляться </a:t>
            </a:r>
            <a:r>
              <a:rPr lang="ru-RU" sz="2200" b="1" dirty="0" smtClean="0">
                <a:solidFill>
                  <a:schemeClr val="tx1"/>
                </a:solidFill>
              </a:rPr>
              <a:t>и по липовой аллее, посаженной руками певицы, </a:t>
            </a:r>
            <a:r>
              <a:rPr lang="ru-RU" sz="2200" b="1" dirty="0" smtClean="0">
                <a:solidFill>
                  <a:schemeClr val="tx1"/>
                </a:solidFill>
              </a:rPr>
              <a:t>посмотреть </a:t>
            </a:r>
            <a:r>
              <a:rPr lang="ru-RU" sz="2200" b="1" dirty="0" smtClean="0">
                <a:solidFill>
                  <a:schemeClr val="tx1"/>
                </a:solidFill>
              </a:rPr>
              <a:t>на школу, выстроенную на фундаменте дома Надежды Васильевны. И, конечно же, </a:t>
            </a:r>
            <a:r>
              <a:rPr lang="ru-RU" sz="2200" b="1" dirty="0" smtClean="0">
                <a:solidFill>
                  <a:schemeClr val="tx1"/>
                </a:solidFill>
              </a:rPr>
              <a:t>сделать фото </a:t>
            </a:r>
            <a:r>
              <a:rPr lang="ru-RU" sz="2200" b="1" dirty="0" smtClean="0">
                <a:solidFill>
                  <a:schemeClr val="tx1"/>
                </a:solidFill>
              </a:rPr>
              <a:t>у памятника.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 smtClean="0">
                <a:solidFill>
                  <a:schemeClr val="tx1"/>
                </a:solidFill>
              </a:rPr>
              <a:t>           У школы разбит тематический «Музыкальный парк» с беседкой, символизирующий об этом памятном месте, куда хочется вернуться снова и снова.</a:t>
            </a:r>
            <a:endParaRPr lang="ru-RU" sz="2200" b="1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90136" y="1709968"/>
            <a:ext cx="5471651" cy="3408567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409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3455">
        <p:dissolve/>
      </p:transition>
    </mc:Choice>
    <mc:Fallback xmlns="">
      <p:transition spd="slow" advTm="33455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33832" y="442453"/>
            <a:ext cx="8878529" cy="1297857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</a:t>
            </a:r>
            <a:endParaRPr lang="ru-RU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554" y="1498803"/>
            <a:ext cx="8023123" cy="4513007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476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187">
        <p:dissolve/>
      </p:transition>
    </mc:Choice>
    <mc:Fallback xmlns="">
      <p:transition spd="slow" advTm="10187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65122" y="633413"/>
            <a:ext cx="6248345" cy="1077400"/>
          </a:xfrm>
        </p:spPr>
        <p:txBody>
          <a:bodyPr>
            <a:normAutofit/>
          </a:bodyPr>
          <a:lstStyle/>
          <a:p>
            <a:r>
              <a:rPr lang="ru-RU" sz="5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Открытие музея</a:t>
            </a:r>
            <a:endParaRPr lang="ru-RU" sz="5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165121" y="1607574"/>
            <a:ext cx="6356555" cy="4267764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 b="1" dirty="0" smtClean="0">
                <a:solidFill>
                  <a:schemeClr val="tx1"/>
                </a:solidFill>
              </a:rPr>
              <a:t>          Когда </a:t>
            </a:r>
            <a:r>
              <a:rPr lang="ru-RU" sz="2100" b="1" dirty="0">
                <a:solidFill>
                  <a:schemeClr val="tx1"/>
                </a:solidFill>
              </a:rPr>
              <a:t>имя </a:t>
            </a:r>
            <a:r>
              <a:rPr lang="ru-RU" sz="2100" b="1" dirty="0" smtClean="0">
                <a:solidFill>
                  <a:schemeClr val="tx1"/>
                </a:solidFill>
              </a:rPr>
              <a:t>певицы стало упоминаться по-настоящему</a:t>
            </a:r>
            <a:r>
              <a:rPr lang="ru-RU" sz="2100" b="1" dirty="0">
                <a:solidFill>
                  <a:schemeClr val="tx1"/>
                </a:solidFill>
              </a:rPr>
              <a:t>, с признанием </a:t>
            </a:r>
            <a:r>
              <a:rPr lang="ru-RU" sz="2100" b="1" dirty="0" smtClean="0">
                <a:solidFill>
                  <a:schemeClr val="tx1"/>
                </a:solidFill>
              </a:rPr>
              <a:t>её, </a:t>
            </a:r>
            <a:r>
              <a:rPr lang="ru-RU" sz="2100" b="1" dirty="0">
                <a:solidFill>
                  <a:schemeClr val="tx1"/>
                </a:solidFill>
              </a:rPr>
              <a:t>как одной из выдающихся певиц, основоположниц русской эстрады начала </a:t>
            </a:r>
            <a:r>
              <a:rPr lang="ru-RU" sz="2100" b="1" dirty="0" smtClean="0">
                <a:solidFill>
                  <a:schemeClr val="tx1"/>
                </a:solidFill>
              </a:rPr>
              <a:t>20 века, </a:t>
            </a:r>
            <a:r>
              <a:rPr lang="ru-RU" sz="2100" b="1" dirty="0">
                <a:solidFill>
                  <a:schemeClr val="tx1"/>
                </a:solidFill>
              </a:rPr>
              <a:t>когда было уже проведено в Курске несколько фестивалей народной песни, возникла мысль о создании настоящего музея Надежды Плевицкой, «соловья» и «жаворонка» русской песни на ее </a:t>
            </a:r>
            <a:r>
              <a:rPr lang="ru-RU" sz="2100" b="1" dirty="0" smtClean="0">
                <a:solidFill>
                  <a:schemeClr val="tx1"/>
                </a:solidFill>
              </a:rPr>
              <a:t>малой Родине.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 b="1" dirty="0" smtClean="0">
                <a:solidFill>
                  <a:schemeClr val="tx1"/>
                </a:solidFill>
              </a:rPr>
              <a:t>        Музей открыт 3 октября 2009 года по </a:t>
            </a:r>
            <a:r>
              <a:rPr lang="ru-RU" sz="2100" b="1" dirty="0">
                <a:solidFill>
                  <a:schemeClr val="tx1"/>
                </a:solidFill>
              </a:rPr>
              <a:t>распоряжению губернатора </a:t>
            </a:r>
            <a:r>
              <a:rPr lang="ru-RU" sz="2100" b="1" dirty="0" smtClean="0">
                <a:solidFill>
                  <a:schemeClr val="tx1"/>
                </a:solidFill>
              </a:rPr>
              <a:t>Александра Николаевича Михайлова </a:t>
            </a:r>
            <a:r>
              <a:rPr lang="ru-RU" sz="2100" b="1" dirty="0">
                <a:solidFill>
                  <a:schemeClr val="tx1"/>
                </a:solidFill>
              </a:rPr>
              <a:t>к 130-летию со дня рождения </a:t>
            </a:r>
            <a:r>
              <a:rPr lang="ru-RU" sz="2100" b="1" dirty="0" smtClean="0">
                <a:solidFill>
                  <a:schemeClr val="tx1"/>
                </a:solidFill>
              </a:rPr>
              <a:t>певицы как филиал Курского областного краеведческого музея. </a:t>
            </a:r>
            <a:endParaRPr lang="ru-RU" sz="2100" b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34" y="914400"/>
            <a:ext cx="3406143" cy="5152668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608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3379">
        <p:dissolve/>
      </p:transition>
    </mc:Choice>
    <mc:Fallback xmlns="">
      <p:transition spd="slow" advTm="13379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457200" y="555625"/>
            <a:ext cx="11734800" cy="1199433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Экспозиция музея</a:t>
            </a:r>
            <a:endParaRPr lang="ru-RU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1548581" y="1622323"/>
            <a:ext cx="9114503" cy="4248252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tx1"/>
                </a:solidFill>
              </a:rPr>
              <a:t>          Музей </a:t>
            </a:r>
            <a:r>
              <a:rPr lang="ru-RU" sz="2000" b="1" dirty="0">
                <a:solidFill>
                  <a:schemeClr val="tx1"/>
                </a:solidFill>
              </a:rPr>
              <a:t>располагается в двух зданиях, его экспозиционная площадь составляет 115 кв. </a:t>
            </a:r>
            <a:r>
              <a:rPr lang="ru-RU" sz="2000" b="1" dirty="0" smtClean="0">
                <a:solidFill>
                  <a:schemeClr val="tx1"/>
                </a:solidFill>
              </a:rPr>
              <a:t>м. Разделы </a:t>
            </a:r>
            <a:r>
              <a:rPr lang="ru-RU" sz="2000" b="1" dirty="0">
                <a:solidFill>
                  <a:schemeClr val="tx1"/>
                </a:solidFill>
              </a:rPr>
              <a:t>экспозиции раскрывают главные этапы жизни и творчества замечательной певицы, исполнительницы русской народной песни и городских романсов – путь из деревенской избы в монастырскую келью, оттуда в бродячий балаган и ресторанный «хор лапотников», далее сказочное превращение безвестной </a:t>
            </a:r>
            <a:r>
              <a:rPr lang="ru-RU" sz="2000" b="1" dirty="0" smtClean="0">
                <a:solidFill>
                  <a:schemeClr val="tx1"/>
                </a:solidFill>
              </a:rPr>
              <a:t>певицы </a:t>
            </a:r>
            <a:r>
              <a:rPr lang="ru-RU" sz="2000" b="1" dirty="0">
                <a:solidFill>
                  <a:schemeClr val="tx1"/>
                </a:solidFill>
              </a:rPr>
              <a:t>в эстрадную звезду первой величины и, наконец, трагическая гибель во французской каторжной </a:t>
            </a:r>
            <a:r>
              <a:rPr lang="ru-RU" sz="2000" b="1" dirty="0" smtClean="0">
                <a:solidFill>
                  <a:schemeClr val="tx1"/>
                </a:solidFill>
              </a:rPr>
              <a:t>тюрьме. Многочисленные </a:t>
            </a:r>
            <a:r>
              <a:rPr lang="ru-RU" sz="2000" b="1" dirty="0">
                <a:solidFill>
                  <a:schemeClr val="tx1"/>
                </a:solidFill>
              </a:rPr>
              <a:t>материалы повествуют о большой концертной деятельности Н.В. Плевицкой перед аудиторией России, Европы, Америки, иллюстрируют ее работу в </a:t>
            </a:r>
            <a:r>
              <a:rPr lang="ru-RU" sz="2000" b="1" dirty="0" smtClean="0">
                <a:solidFill>
                  <a:schemeClr val="tx1"/>
                </a:solidFill>
              </a:rPr>
              <a:t>кино. Особое </a:t>
            </a:r>
            <a:r>
              <a:rPr lang="ru-RU" sz="2000" b="1" dirty="0">
                <a:solidFill>
                  <a:schemeClr val="tx1"/>
                </a:solidFill>
              </a:rPr>
              <a:t>внимание уделено истокам творчества певицы и отношению к курской земле, которую она любила, к которой стремилась, будучи в </a:t>
            </a:r>
            <a:r>
              <a:rPr lang="ru-RU" sz="2000" b="1" dirty="0" smtClean="0">
                <a:solidFill>
                  <a:schemeClr val="tx1"/>
                </a:solidFill>
              </a:rPr>
              <a:t>эмиграции. Знакомство </a:t>
            </a:r>
            <a:r>
              <a:rPr lang="ru-RU" sz="2000" b="1" dirty="0">
                <a:solidFill>
                  <a:schemeClr val="tx1"/>
                </a:solidFill>
              </a:rPr>
              <a:t>с экспозицией сопровождается звучанием песен в ее исполнении.</a:t>
            </a:r>
          </a:p>
          <a:p>
            <a:endParaRPr lang="ru-RU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961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7427">
        <p:dissolve/>
      </p:transition>
    </mc:Choice>
    <mc:Fallback xmlns="">
      <p:transition spd="slow" advTm="17427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206477"/>
            <a:ext cx="12192000" cy="1710813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Экспозиция музея</a:t>
            </a:r>
            <a:endParaRPr lang="ru-RU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62" y="1599710"/>
            <a:ext cx="6376444" cy="425179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957" y="1590827"/>
            <a:ext cx="3278353" cy="4260675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954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7427">
        <p:dissolve/>
      </p:transition>
    </mc:Choice>
    <mc:Fallback xmlns="">
      <p:transition spd="slow" advTm="17427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206477"/>
            <a:ext cx="12192000" cy="1710813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Экспозиция музея</a:t>
            </a:r>
            <a:endParaRPr lang="ru-RU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8" y="1578077"/>
            <a:ext cx="6683633" cy="445401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032" y="1578077"/>
            <a:ext cx="2969342" cy="4454014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835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7427">
        <p:dissolve/>
      </p:transition>
    </mc:Choice>
    <mc:Fallback xmlns="">
      <p:transition spd="slow" advTm="17427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206477"/>
            <a:ext cx="12192000" cy="1710813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Экспозиция музея</a:t>
            </a:r>
            <a:endParaRPr lang="ru-RU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59" y="1511173"/>
            <a:ext cx="6730406" cy="448781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233" y="1511173"/>
            <a:ext cx="2960710" cy="4487814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39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7427">
        <p:dissolve/>
      </p:transition>
    </mc:Choice>
    <mc:Fallback xmlns="">
      <p:transition spd="slow" advTm="17427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206477"/>
            <a:ext cx="12192000" cy="1710813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Экспозиция музея</a:t>
            </a:r>
            <a:endParaRPr lang="ru-RU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60" y="1486590"/>
            <a:ext cx="6745154" cy="449764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774" y="1478605"/>
            <a:ext cx="3003755" cy="4505633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044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7427">
        <p:dissolve/>
      </p:transition>
    </mc:Choice>
    <mc:Fallback xmlns="">
      <p:transition spd="slow" advTm="17427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206477"/>
            <a:ext cx="12192000" cy="1710813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Экспозиция музея</a:t>
            </a:r>
            <a:endParaRPr lang="ru-RU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290" y="1511709"/>
            <a:ext cx="6027174" cy="452038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987" y="1511709"/>
            <a:ext cx="3013587" cy="4520381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870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7427">
        <p:dissolve/>
      </p:transition>
    </mc:Choice>
    <mc:Fallback xmlns="">
      <p:transition spd="slow" advTm="17427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2|1|1.7|2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2|1|1.7|2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3|1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4|4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630</TotalTime>
  <Words>849</Words>
  <Application>Microsoft Office PowerPoint</Application>
  <PresentationFormat>Широкоэкранный</PresentationFormat>
  <Paragraphs>49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Arial</vt:lpstr>
      <vt:lpstr>Garamond</vt:lpstr>
      <vt:lpstr>Натуральные материалы</vt:lpstr>
      <vt:lpstr>Музей Н.В. Плевицкой</vt:lpstr>
      <vt:lpstr>Рождение музея</vt:lpstr>
      <vt:lpstr>Открытие музея</vt:lpstr>
      <vt:lpstr>Экспозиция музея</vt:lpstr>
      <vt:lpstr>Экспозиция музея</vt:lpstr>
      <vt:lpstr>Экспозиция музея</vt:lpstr>
      <vt:lpstr>Экспозиция музея</vt:lpstr>
      <vt:lpstr>Экспозиция музея</vt:lpstr>
      <vt:lpstr>Экспозиция музея</vt:lpstr>
      <vt:lpstr>Экспонаты музея</vt:lpstr>
      <vt:lpstr>Экспонаты музея</vt:lpstr>
      <vt:lpstr>Село Винниково</vt:lpstr>
      <vt:lpstr>Храм Троицы Живоначальной</vt:lpstr>
      <vt:lpstr>Дом-терем певицы</vt:lpstr>
      <vt:lpstr>Винниковская средняя школа</vt:lpstr>
      <vt:lpstr>Винниковская средняя школа</vt:lpstr>
      <vt:lpstr>Памятник во дворе школы</vt:lpstr>
      <vt:lpstr>Экскурсии в музей</vt:lpstr>
      <vt:lpstr>Экскурсии в музее</vt:lpstr>
      <vt:lpstr>Мастер-класс</vt:lpstr>
      <vt:lpstr>Чай с блинами</vt:lpstr>
      <vt:lpstr>Памятник у школы</vt:lpstr>
      <vt:lpstr>Спасибо за внимание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Музей Н.В. Плевицкой.</dc:title>
  <dc:creator>Student28</dc:creator>
  <cp:lastModifiedBy>галкин Сергей</cp:lastModifiedBy>
  <cp:revision>45</cp:revision>
  <dcterms:created xsi:type="dcterms:W3CDTF">2020-12-02T10:42:30Z</dcterms:created>
  <dcterms:modified xsi:type="dcterms:W3CDTF">2023-01-29T14:57:58Z</dcterms:modified>
</cp:coreProperties>
</file>